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7"/>
  </p:notesMasterIdLst>
  <p:sldIdLst>
    <p:sldId id="385" r:id="rId5"/>
    <p:sldId id="737" r:id="rId6"/>
    <p:sldId id="831" r:id="rId7"/>
    <p:sldId id="281" r:id="rId8"/>
    <p:sldId id="706" r:id="rId9"/>
    <p:sldId id="339" r:id="rId10"/>
    <p:sldId id="705" r:id="rId11"/>
    <p:sldId id="830" r:id="rId12"/>
    <p:sldId id="829" r:id="rId13"/>
    <p:sldId id="708" r:id="rId14"/>
    <p:sldId id="709" r:id="rId15"/>
    <p:sldId id="795" r:id="rId16"/>
    <p:sldId id="814" r:id="rId17"/>
    <p:sldId id="832" r:id="rId18"/>
    <p:sldId id="866"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433" r:id="rId39"/>
    <p:sldId id="825" r:id="rId40"/>
    <p:sldId id="833" r:id="rId41"/>
    <p:sldId id="732" r:id="rId42"/>
    <p:sldId id="733" r:id="rId43"/>
    <p:sldId id="734" r:id="rId44"/>
    <p:sldId id="735" r:id="rId45"/>
    <p:sldId id="736" r:id="rId46"/>
    <p:sldId id="739" r:id="rId47"/>
    <p:sldId id="740" r:id="rId48"/>
    <p:sldId id="741" r:id="rId49"/>
    <p:sldId id="851" r:id="rId50"/>
    <p:sldId id="743" r:id="rId51"/>
    <p:sldId id="744" r:id="rId52"/>
    <p:sldId id="817" r:id="rId53"/>
    <p:sldId id="857" r:id="rId54"/>
    <p:sldId id="859" r:id="rId55"/>
    <p:sldId id="858" r:id="rId56"/>
    <p:sldId id="864" r:id="rId57"/>
    <p:sldId id="861" r:id="rId58"/>
    <p:sldId id="862" r:id="rId59"/>
    <p:sldId id="806" r:id="rId60"/>
    <p:sldId id="852" r:id="rId61"/>
    <p:sldId id="837" r:id="rId62"/>
    <p:sldId id="793" r:id="rId63"/>
    <p:sldId id="775" r:id="rId64"/>
    <p:sldId id="777" r:id="rId65"/>
    <p:sldId id="778" r:id="rId66"/>
    <p:sldId id="779" r:id="rId67"/>
    <p:sldId id="780" r:id="rId68"/>
    <p:sldId id="781" r:id="rId69"/>
    <p:sldId id="782" r:id="rId70"/>
    <p:sldId id="783"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13" r:id="rId94"/>
    <p:sldId id="838" r:id="rId95"/>
    <p:sldId id="792" r:id="rId96"/>
    <p:sldId id="623" r:id="rId97"/>
    <p:sldId id="773" r:id="rId98"/>
    <p:sldId id="501" r:id="rId99"/>
    <p:sldId id="662" r:id="rId100"/>
    <p:sldId id="692" r:id="rId101"/>
    <p:sldId id="679" r:id="rId102"/>
    <p:sldId id="555" r:id="rId103"/>
    <p:sldId id="567" r:id="rId104"/>
    <p:sldId id="821" r:id="rId105"/>
    <p:sldId id="686" r:id="rId106"/>
    <p:sldId id="687" r:id="rId107"/>
    <p:sldId id="688" r:id="rId108"/>
    <p:sldId id="689" r:id="rId109"/>
    <p:sldId id="690" r:id="rId110"/>
    <p:sldId id="865" r:id="rId111"/>
    <p:sldId id="822" r:id="rId112"/>
    <p:sldId id="693" r:id="rId113"/>
    <p:sldId id="587" r:id="rId114"/>
    <p:sldId id="874" r:id="rId115"/>
    <p:sldId id="589" r:id="rId116"/>
    <p:sldId id="875" r:id="rId117"/>
    <p:sldId id="600" r:id="rId118"/>
    <p:sldId id="681" r:id="rId119"/>
    <p:sldId id="663" r:id="rId120"/>
    <p:sldId id="682" r:id="rId121"/>
    <p:sldId id="683" r:id="rId122"/>
    <p:sldId id="591" r:id="rId123"/>
    <p:sldId id="684" r:id="rId124"/>
    <p:sldId id="685" r:id="rId125"/>
    <p:sldId id="869" r:id="rId126"/>
    <p:sldId id="871" r:id="rId127"/>
    <p:sldId id="870" r:id="rId128"/>
    <p:sldId id="872" r:id="rId129"/>
    <p:sldId id="878" r:id="rId130"/>
    <p:sldId id="868" r:id="rId131"/>
    <p:sldId id="867" r:id="rId132"/>
    <p:sldId id="823" r:id="rId133"/>
    <p:sldId id="877" r:id="rId134"/>
    <p:sldId id="664" r:id="rId135"/>
    <p:sldId id="665" r:id="rId136"/>
    <p:sldId id="818" r:id="rId137"/>
    <p:sldId id="819" r:id="rId138"/>
    <p:sldId id="666" r:id="rId139"/>
    <p:sldId id="668" r:id="rId140"/>
    <p:sldId id="599" r:id="rId141"/>
    <p:sldId id="630" r:id="rId142"/>
    <p:sldId id="824" r:id="rId143"/>
    <p:sldId id="701" r:id="rId144"/>
    <p:sldId id="834" r:id="rId145"/>
    <p:sldId id="674"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8"/>
            <p14:sldId id="867"/>
            <p14:sldId id="823"/>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89" autoAdjust="0"/>
    <p:restoredTop sz="88288" autoAdjust="0"/>
  </p:normalViewPr>
  <p:slideViewPr>
    <p:cSldViewPr snapToGrid="0" showGuides="1">
      <p:cViewPr varScale="1">
        <p:scale>
          <a:sx n="112" d="100"/>
          <a:sy n="112" d="100"/>
        </p:scale>
        <p:origin x="192" y="1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application logs are sent to the CWL and CWE available</a:t>
            </a:r>
            <a:r>
              <a:rPr lang="en-US" sz="1800" baseline="0" dirty="0"/>
              <a:t> in customer account.</a:t>
            </a:r>
          </a:p>
          <a:p>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r>
              <a:rPr lang="en-US" sz="18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8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ServiceCPU and ServiceMemory utilization.</a:t>
            </a:r>
            <a:endParaRPr lang="en-US" sz="18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35</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a:p>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a:t>
            </a:r>
          </a:p>
          <a:p>
            <a:r>
              <a:rPr lang="en-US" sz="1200" b="0" i="0" kern="1200" dirty="0">
                <a:solidFill>
                  <a:schemeClr val="tx1"/>
                </a:solidFill>
                <a:effectLst/>
                <a:latin typeface="Amazon Ember Regular" charset="0"/>
                <a:ea typeface="+mn-ea"/>
                <a:cs typeface="+mn-cs"/>
              </a:rPr>
              <a:t>repo doesn't need to be configured with tiller, local does</a:t>
            </a:r>
          </a:p>
          <a:p>
            <a:r>
              <a:rPr lang="en-US" sz="1200" b="0" i="0" kern="1200" dirty="0">
                <a:solidFill>
                  <a:schemeClr val="tx1"/>
                </a:solidFill>
                <a:effectLst/>
                <a:latin typeface="Amazon Ember Regular" charset="0"/>
                <a:ea typeface="+mn-ea"/>
                <a:cs typeface="+mn-cs"/>
              </a:rPr>
              <a:t>In tiller it stores it in the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it deploys labels, annotations etc. It might store some manually in </a:t>
            </a:r>
            <a:r>
              <a:rPr lang="en-US" sz="1200" b="0" i="0" kern="1200" dirty="0" err="1">
                <a:solidFill>
                  <a:schemeClr val="tx1"/>
                </a:solidFill>
                <a:effectLst/>
                <a:latin typeface="Amazon Ember Regular" charset="0"/>
                <a:ea typeface="+mn-ea"/>
                <a:cs typeface="+mn-cs"/>
              </a:rPr>
              <a:t>etcd</a:t>
            </a:r>
            <a:r>
              <a:rPr lang="en-US" sz="1200" b="0" i="0" kern="1200" dirty="0">
                <a:solidFill>
                  <a:schemeClr val="tx1"/>
                </a:solidFill>
                <a:effectLst/>
                <a:latin typeface="Amazon Ember Regular" charset="0"/>
                <a:ea typeface="+mn-ea"/>
                <a:cs typeface="+mn-cs"/>
              </a:rPr>
              <a:t> need to verify though.</a:t>
            </a:r>
          </a:p>
          <a:p>
            <a:r>
              <a:rPr lang="en-US" sz="1200" b="0" i="0" kern="1200" dirty="0">
                <a:solidFill>
                  <a:schemeClr val="tx1"/>
                </a:solidFill>
                <a:effectLst/>
                <a:latin typeface="Amazon Ember Regular" charset="0"/>
                <a:ea typeface="+mn-ea"/>
                <a:cs typeface="+mn-cs"/>
              </a:rPr>
              <a:t>passes via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like you have in the deck. this looks great except I think we need to remove the Helm repo -&gt; tiller server arrow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92</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96</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image" Target="../media/image159.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hyperlink" Target="https://docs.aws.amazon.com/lambda/latest/dg/automating-updates-to-serverless-apps.html" TargetMode="Externa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6.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67.tiff"/></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79.emf"/><Relationship Id="rId18" Type="http://schemas.openxmlformats.org/officeDocument/2006/relationships/image" Target="../media/image183.png"/><Relationship Id="rId3" Type="http://schemas.openxmlformats.org/officeDocument/2006/relationships/image" Target="../media/image170.emf"/><Relationship Id="rId7" Type="http://schemas.openxmlformats.org/officeDocument/2006/relationships/image" Target="../media/image174.png"/><Relationship Id="rId12" Type="http://schemas.openxmlformats.org/officeDocument/2006/relationships/image" Target="../media/image151.png"/><Relationship Id="rId17" Type="http://schemas.openxmlformats.org/officeDocument/2006/relationships/image" Target="../media/image182.png"/><Relationship Id="rId2" Type="http://schemas.openxmlformats.org/officeDocument/2006/relationships/notesSlide" Target="../notesSlides/notesSlide76.xml"/><Relationship Id="rId16" Type="http://schemas.openxmlformats.org/officeDocument/2006/relationships/image" Target="../media/image146.png"/><Relationship Id="rId20"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73.emf"/><Relationship Id="rId11" Type="http://schemas.openxmlformats.org/officeDocument/2006/relationships/image" Target="../media/image178.png"/><Relationship Id="rId5" Type="http://schemas.openxmlformats.org/officeDocument/2006/relationships/image" Target="../media/image172.emf"/><Relationship Id="rId15" Type="http://schemas.openxmlformats.org/officeDocument/2006/relationships/image" Target="../media/image181.png"/><Relationship Id="rId10" Type="http://schemas.openxmlformats.org/officeDocument/2006/relationships/image" Target="../media/image177.png"/><Relationship Id="rId19" Type="http://schemas.microsoft.com/office/2007/relationships/hdphoto" Target="../media/hdphoto6.wdp"/><Relationship Id="rId4" Type="http://schemas.openxmlformats.org/officeDocument/2006/relationships/image" Target="../media/image171.emf"/><Relationship Id="rId9" Type="http://schemas.openxmlformats.org/officeDocument/2006/relationships/image" Target="../media/image176.png"/><Relationship Id="rId14" Type="http://schemas.openxmlformats.org/officeDocument/2006/relationships/image" Target="../media/image180.png"/></Relationships>
</file>

<file path=ppt/slides/_rels/slide13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22.png"/><Relationship Id="rId7" Type="http://schemas.openxmlformats.org/officeDocument/2006/relationships/image" Target="../media/image187.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24.png"/><Relationship Id="rId11" Type="http://schemas.openxmlformats.org/officeDocument/2006/relationships/image" Target="../media/image191.tiff"/><Relationship Id="rId5" Type="http://schemas.openxmlformats.org/officeDocument/2006/relationships/image" Target="../media/image186.png"/><Relationship Id="rId10" Type="http://schemas.openxmlformats.org/officeDocument/2006/relationships/image" Target="../media/image190.png"/><Relationship Id="rId4" Type="http://schemas.openxmlformats.org/officeDocument/2006/relationships/image" Target="../media/image185.png"/><Relationship Id="rId9" Type="http://schemas.openxmlformats.org/officeDocument/2006/relationships/image" Target="../media/image18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3.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65.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64.tiff"/><Relationship Id="rId4" Type="http://schemas.openxmlformats.org/officeDocument/2006/relationships/image" Target="../media/image63.png"/><Relationship Id="rId9" Type="http://schemas.openxmlformats.org/officeDocument/2006/relationships/image" Target="../media/image66.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hyperlink" Target="https://aws.amazon.com/blogs/compute/set-up-a-continuous-delivery-pipeline-for-containers-using-aws-codepipeline-and-amazon-ecs/"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5.sv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4.png"/><Relationship Id="rId5" Type="http://schemas.openxmlformats.org/officeDocument/2006/relationships/image" Target="../media/image97.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1.png"/><Relationship Id="rId7"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5.png"/><Relationship Id="rId5" Type="http://schemas.microsoft.com/office/2007/relationships/hdphoto" Target="../media/hdphoto3.wdp"/><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2.png"/><Relationship Id="rId21" Type="http://schemas.openxmlformats.org/officeDocument/2006/relationships/image" Target="../media/image139.tiff"/><Relationship Id="rId7" Type="http://schemas.openxmlformats.org/officeDocument/2006/relationships/image" Target="../media/image9.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56.xml"/><Relationship Id="rId16" Type="http://schemas.openxmlformats.org/officeDocument/2006/relationships/image" Target="../media/image134.tiff"/><Relationship Id="rId20" Type="http://schemas.openxmlformats.org/officeDocument/2006/relationships/image" Target="../media/image138.tiff"/><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9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tiff"/><Relationship Id="rId9" Type="http://schemas.openxmlformats.org/officeDocument/2006/relationships/image" Target="../media/image1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776187"/>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776187"/>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776187"/>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776187"/>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885475"/>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885476"/>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Cold start</a:t>
            </a:r>
            <a:r>
              <a:rPr lang="en-US"/>
              <a:t>: Understand the function </a:t>
            </a:r>
            <a:r>
              <a:rPr lang="en-US" dirty="0"/>
              <a:t>lifecycle</a:t>
            </a:r>
          </a:p>
        </p:txBody>
      </p:sp>
      <p:sp>
        <p:nvSpPr>
          <p:cNvPr id="14" name="Right Bracket 13"/>
          <p:cNvSpPr/>
          <p:nvPr/>
        </p:nvSpPr>
        <p:spPr>
          <a:xfrm rot="5400000">
            <a:off x="2157242" y="1381071"/>
            <a:ext cx="725345" cy="3827720"/>
          </a:xfrm>
          <a:prstGeom prst="rightBracket">
            <a:avLst>
              <a:gd name="adj" fmla="val 0"/>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548886" y="2971765"/>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16" name="Right Bracket 15"/>
          <p:cNvSpPr/>
          <p:nvPr/>
        </p:nvSpPr>
        <p:spPr>
          <a:xfrm rot="5400000">
            <a:off x="5137153" y="2367101"/>
            <a:ext cx="725345" cy="1855663"/>
          </a:xfrm>
          <a:prstGeom prst="rightBracket">
            <a:avLst>
              <a:gd name="adj" fmla="val 0"/>
            </a:avLst>
          </a:prstGeom>
          <a:ln>
            <a:solidFill>
              <a:schemeClr val="accent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4401876" y="3011273"/>
            <a:ext cx="1796332" cy="646331"/>
          </a:xfrm>
          <a:prstGeom prst="rect">
            <a:avLst/>
          </a:prstGeom>
        </p:spPr>
        <p:txBody>
          <a:bodyPr wrap="square">
            <a:spAutoFit/>
          </a:bodyPr>
          <a:lstStyle/>
          <a:p>
            <a:pPr lvl="1" algn="ctr"/>
            <a:r>
              <a:rPr lang="en-US" dirty="0">
                <a:solidFill>
                  <a:schemeClr val="bg1"/>
                </a:solidFill>
              </a:rPr>
              <a:t>Partial </a:t>
            </a:r>
          </a:p>
          <a:p>
            <a:pPr lvl="1" algn="ctr"/>
            <a:r>
              <a:rPr lang="en-US" dirty="0">
                <a:solidFill>
                  <a:schemeClr val="bg1"/>
                </a:solidFill>
              </a:rPr>
              <a:t>cold start</a:t>
            </a:r>
          </a:p>
        </p:txBody>
      </p:sp>
      <p:sp>
        <p:nvSpPr>
          <p:cNvPr id="18" name="Right Bracket 17"/>
          <p:cNvSpPr/>
          <p:nvPr/>
        </p:nvSpPr>
        <p:spPr>
          <a:xfrm rot="5400000">
            <a:off x="7061651" y="2425099"/>
            <a:ext cx="725345" cy="1759407"/>
          </a:xfrm>
          <a:prstGeom prst="rightBracket">
            <a:avLst>
              <a:gd name="adj" fmla="val 0"/>
            </a:avLst>
          </a:prstGeom>
          <a:ln>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6255069" y="3021144"/>
            <a:ext cx="1796332" cy="646331"/>
          </a:xfrm>
          <a:prstGeom prst="rect">
            <a:avLst/>
          </a:prstGeom>
        </p:spPr>
        <p:txBody>
          <a:bodyPr wrap="square">
            <a:spAutoFit/>
          </a:bodyPr>
          <a:lstStyle/>
          <a:p>
            <a:pPr lvl="1" algn="ctr"/>
            <a:r>
              <a:rPr lang="en-US" dirty="0">
                <a:solidFill>
                  <a:schemeClr val="bg1"/>
                </a:solidFill>
              </a:rPr>
              <a:t>Warm</a:t>
            </a:r>
          </a:p>
          <a:p>
            <a:pPr lvl="1" algn="ctr"/>
            <a:r>
              <a:rPr lang="en-US" dirty="0">
                <a:solidFill>
                  <a:schemeClr val="bg1"/>
                </a:solidFill>
              </a:rPr>
              <a:t>start</a:t>
            </a:r>
          </a:p>
        </p:txBody>
      </p:sp>
      <p:sp>
        <p:nvSpPr>
          <p:cNvPr id="22" name="Rectangle 21"/>
          <p:cNvSpPr/>
          <p:nvPr/>
        </p:nvSpPr>
        <p:spPr>
          <a:xfrm>
            <a:off x="219828" y="1885476"/>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885475"/>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p:nvPr/>
        </p:nvCxnSpPr>
        <p:spPr>
          <a:xfrm>
            <a:off x="4510420" y="1128549"/>
            <a:ext cx="21107" cy="3464715"/>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582633"/>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403119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597071"/>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403577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 X% traffic every Y minutes</a:t>
            </a:r>
          </a:p>
          <a:p>
            <a:pPr marL="1085850" lvl="1" indent="-342900">
              <a:buFont typeface="Arial" panose="020B0604020202020204" pitchFamily="34" charset="0"/>
              <a:buChar char="•"/>
            </a:pPr>
            <a:r>
              <a:rPr lang="en-US"/>
              <a:t>X = 10, Y = 1, 2, 3, 10</a:t>
            </a:r>
            <a:endParaRPr lang="en-US" dirty="0"/>
          </a:p>
          <a:p>
            <a:pPr marL="342900" indent="-342900">
              <a:buFont typeface="Arial" panose="020B0604020202020204" pitchFamily="34" charset="0"/>
              <a:buChar char="•"/>
            </a:pPr>
            <a:r>
              <a:rPr lang="en-US" dirty="0" err="1">
                <a:latin typeface="Courier" pitchFamily="2" charset="0"/>
              </a:rPr>
              <a:t>AllAtOnce</a:t>
            </a:r>
            <a:r>
              <a:rPr lang="en-US" dirty="0"/>
              <a:t> –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B871C-B7D8-A64E-A443-061E42D707A6}"/>
              </a:ext>
            </a:extLst>
          </p:cNvPr>
          <p:cNvSpPr>
            <a:spLocks noGrp="1"/>
          </p:cNvSpPr>
          <p:nvPr>
            <p:ph type="title"/>
          </p:nvPr>
        </p:nvSpPr>
        <p:spPr/>
        <p:txBody>
          <a:bodyPr/>
          <a:lstStyle/>
          <a:p>
            <a:r>
              <a:rPr lang="en-US" dirty="0"/>
              <a:t>Canary Deployments using SAM</a:t>
            </a:r>
          </a:p>
        </p:txBody>
      </p:sp>
      <p:sp>
        <p:nvSpPr>
          <p:cNvPr id="4" name="Content Placeholder 3">
            <a:extLst>
              <a:ext uri="{FF2B5EF4-FFF2-40B4-BE49-F238E27FC236}">
                <a16:creationId xmlns:a16="http://schemas.microsoft.com/office/drawing/2014/main" id="{7658263E-7C9B-E646-A6D5-D811960FEB01}"/>
              </a:ext>
            </a:extLst>
          </p:cNvPr>
          <p:cNvSpPr>
            <a:spLocks noGrp="1"/>
          </p:cNvSpPr>
          <p:nvPr>
            <p:ph idx="1"/>
          </p:nvPr>
        </p:nvSpPr>
        <p:spPr/>
        <p:txBody>
          <a:bodyPr/>
          <a:lstStyle/>
          <a:p>
            <a:r>
              <a:rPr lang="en-US" dirty="0">
                <a:hlinkClick r:id="rId2"/>
              </a:rPr>
              <a:t>https://github.com/awslabs/serverless-application-model/blob/develop/docs/safe_lambda_deployments.rst</a:t>
            </a:r>
          </a:p>
          <a:p>
            <a:endParaRPr lang="en-US" dirty="0">
              <a:hlinkClick r:id="rId2"/>
            </a:endParaRPr>
          </a:p>
          <a:p>
            <a:r>
              <a:rPr lang="en-US" dirty="0">
                <a:hlinkClick r:id="rId2"/>
              </a:rPr>
              <a:t>https://docs.aws.amazon.com/lambda/latest/dg/automating-updates-to-serverless-apps.html</a:t>
            </a:r>
            <a:endParaRPr lang="en-US" dirty="0"/>
          </a:p>
          <a:p>
            <a:endParaRPr lang="en-US" dirty="0"/>
          </a:p>
          <a:p>
            <a:endParaRPr lang="en-US" dirty="0"/>
          </a:p>
        </p:txBody>
      </p:sp>
    </p:spTree>
    <p:extLst>
      <p:ext uri="{BB962C8B-B14F-4D97-AF65-F5344CB8AC3E}">
        <p14:creationId xmlns:p14="http://schemas.microsoft.com/office/powerpoint/2010/main" val="21316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hlinkClick r:id="rId2"/>
              </a:rPr>
              <a:t>https://aws.amazon.com/blogs/compute/set-up-a-continuous-delivery-pipeline-for-containers-using-aws-codepipeline-and-amazon-ecs/</a:t>
            </a:r>
            <a:endParaRPr lang="en-US" dirty="0"/>
          </a:p>
          <a:p>
            <a:endParaRPr lang="en-US" dirty="0"/>
          </a:p>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49143</TotalTime>
  <Words>8488</Words>
  <Application>Microsoft Macintosh PowerPoint</Application>
  <PresentationFormat>On-screen Show (16:9)</PresentationFormat>
  <Paragraphs>1273</Paragraphs>
  <Slides>142</Slides>
  <Notes>78</Notes>
  <HiddenSlides>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142</vt:i4>
      </vt:variant>
    </vt:vector>
  </HeadingPairs>
  <TitlesOfParts>
    <vt:vector size="159"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Lambda Best Practices</vt:lpstr>
      <vt:lpstr>Lambda based “monoliths”</vt:lpstr>
      <vt:lpstr>Lambda based “monoliths”</vt:lpstr>
      <vt:lpstr>Lambda based “nano-services”</vt:lpstr>
      <vt:lpstr>Lambda Best Practices</vt:lpstr>
      <vt:lpstr>Cold start: Understand the 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Canary Deployments using SAM</vt:lpstr>
      <vt:lpstr>PowerPoint Presentation</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660</cp:revision>
  <dcterms:created xsi:type="dcterms:W3CDTF">2016-06-17T18:22:10Z</dcterms:created>
  <dcterms:modified xsi:type="dcterms:W3CDTF">2018-04-10T20:05:44Z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